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4" r:id="rId2"/>
    <p:sldId id="509" r:id="rId3"/>
    <p:sldId id="515" r:id="rId4"/>
    <p:sldId id="518" r:id="rId5"/>
    <p:sldId id="522" r:id="rId6"/>
    <p:sldId id="527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345"/>
    <a:srgbClr val="548235"/>
    <a:srgbClr val="32764E"/>
    <a:srgbClr val="127C26"/>
    <a:srgbClr val="106E22"/>
    <a:srgbClr val="22432C"/>
    <a:srgbClr val="0A4615"/>
    <a:srgbClr val="117524"/>
    <a:srgbClr val="367E53"/>
    <a:srgbClr val="0B2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4C918-9ED5-113B-EDE9-06A2CC69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C6CA2B-9878-D758-B716-CAA3EE446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D5D2A5-A1D0-A81E-9442-30C32CD0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63C60-E045-7D3E-A24F-A5D5CB03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2FEC95-3BC8-61E3-AC11-6AE4491D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59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990AB-3299-80C8-3AD0-E72679B5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8C46B8-5FD0-9618-B148-A0C17659B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069379-A4C2-6C8B-C741-DE65C6D4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AD3C9-3607-BC92-F4BF-FFD9DC96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CC53E-B096-CB02-45F1-146F9EF7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879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639274-2E85-2923-E790-DCC98D6D7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BE985C-D9AD-2159-2A2B-95AEA4B27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6F87FA-311B-358D-B9D4-A71FEDF7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E3C7D-0AE1-96F0-7082-D0499B85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0C657-010C-D2E1-3C48-215D297C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481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177B2-33FF-B378-50FB-3DF17F61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5F0DEC-90CC-90DF-6CCB-7BFE2A29E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2A1879-5DB9-B471-46E3-A603E899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291713-49B9-CDF7-014D-ECA518D4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43308-A22D-3FEF-D3F5-D103F04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33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D5AF-A613-886C-C882-0B0DE327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DA81F-6EC5-F0BD-9EA5-CAD54BC7C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37C293-BD5E-86DA-0B61-B92DCF62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BAF442-AD19-2FE2-4042-0F448267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9E679-BE0C-7D24-AC2C-F640F4D6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63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8A5F6-0196-0C8F-483C-FEC29D2E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DEB610-34B6-A6C1-EED6-6267A91A1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96576-CA76-AEFF-AFF1-A8EDC9926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04E40-DCCE-598F-422F-1D1BFDFB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A9B400-C1ED-7D75-310C-3357525B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41198B-F141-9199-491E-2126A05F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13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85309-78DA-736F-9821-5B0D9DF4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A5E67-896E-EC5F-592D-5B4F85A93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DE42FC-5316-3032-5D1E-55E5870B8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5FF60D-CABC-0F3C-4331-61F2E9DCD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351F5A-6EEE-BC1C-D0B2-C6542855A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E65136-31D5-32F1-7B65-FD60DAF8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56A064-CD21-2A10-BCBA-6B6CB800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520C47-B651-3530-5980-E53EC90E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18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7503E-7F8F-1297-18CA-52AFA0C7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CD5C9B-8A25-F527-BED5-76C379E8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CA2F2C-9991-5B2A-B85B-E5987CD7C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67029F-F8C5-7ACE-171A-D17BBB1D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043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00ACEF-FD2C-DB45-5546-B1BD12F2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177004-226F-163D-B828-640D909E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58DB7B-1D46-11FF-95A9-C676590D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47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B83FE-3FB0-8060-50C6-3CF54D42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FD85C-37E3-83CF-D39F-1376846DB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00247D-FB6B-5479-9519-71CA723A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506C90-3BE0-EBBD-D1FE-5C7B0B80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3D22CB-F76C-B27F-1197-DB63AF5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ADC1D9-E311-A82F-690A-D94A445D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285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557DB-FAE2-D863-6ADE-1BFADC61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5CB867-11F3-2A6E-3192-BC46153B8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E5923-A21E-3E2C-7D23-7D8D7C50B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05D02A-8B87-0A54-347E-8380E918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D1D220-C309-4187-7FB9-21D27186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2F3D7-1833-2F63-7512-C2AA7D8F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879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789362-19FB-23A6-AE51-CD4F00EF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FC904B-FB68-934D-F369-AE0A1899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B0E90-5ADD-9351-92C7-66CB72F0D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AEA90-23EA-4879-869B-5D6138B250E0}" type="datetimeFigureOut">
              <a:rPr lang="es-PE" smtClean="0"/>
              <a:t>02/12/2023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17949-603F-EDC6-36E8-0F6FF26FE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2F784-092A-517B-9B24-7E453503F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597D-3106-4894-BB8E-A078484EBF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895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375640-E62A-4C76-A6BC-D13B7C63F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5"/>
          <a:stretch/>
        </p:blipFill>
        <p:spPr>
          <a:xfrm>
            <a:off x="-204536" y="0"/>
            <a:ext cx="6068008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C3DC39-4D9B-415D-997E-265A77C6065E}"/>
              </a:ext>
            </a:extLst>
          </p:cNvPr>
          <p:cNvSpPr txBox="1"/>
          <p:nvPr/>
        </p:nvSpPr>
        <p:spPr>
          <a:xfrm>
            <a:off x="6012748" y="2889018"/>
            <a:ext cx="5698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ln>
                  <a:solidFill>
                    <a:srgbClr val="D8AD1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PLAN DE TRABAJO</a:t>
            </a:r>
          </a:p>
          <a:p>
            <a:pPr algn="ctr"/>
            <a:r>
              <a:rPr lang="es-PE" sz="3600" b="1" dirty="0">
                <a:ln>
                  <a:solidFill>
                    <a:srgbClr val="D8AD1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 CIII MACREPOL - XXXXX</a:t>
            </a:r>
          </a:p>
          <a:p>
            <a:pPr algn="ctr"/>
            <a:r>
              <a:rPr lang="es-PE" sz="3600" b="1" dirty="0">
                <a:ln>
                  <a:solidFill>
                    <a:srgbClr val="D8AD1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2023</a:t>
            </a:r>
          </a:p>
          <a:p>
            <a:pPr algn="ctr"/>
            <a:endParaRPr lang="es-PE" sz="3600" b="1" dirty="0">
              <a:ln>
                <a:solidFill>
                  <a:srgbClr val="D8AD1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570947-773D-4628-9D84-89D1E51ACE76}"/>
              </a:ext>
            </a:extLst>
          </p:cNvPr>
          <p:cNvSpPr/>
          <p:nvPr/>
        </p:nvSpPr>
        <p:spPr>
          <a:xfrm>
            <a:off x="0" y="0"/>
            <a:ext cx="12192000" cy="585797"/>
          </a:xfrm>
          <a:prstGeom prst="rect">
            <a:avLst/>
          </a:prstGeom>
          <a:solidFill>
            <a:srgbClr val="10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2D705571-69A4-48DF-9AA6-5E7073BD1CAD}"/>
              </a:ext>
            </a:extLst>
          </p:cNvPr>
          <p:cNvSpPr/>
          <p:nvPr/>
        </p:nvSpPr>
        <p:spPr>
          <a:xfrm flipH="1">
            <a:off x="-449387" y="-6090"/>
            <a:ext cx="4274039" cy="605773"/>
          </a:xfrm>
          <a:prstGeom prst="parallelogram">
            <a:avLst>
              <a:gd name="adj" fmla="val 60997"/>
            </a:avLst>
          </a:prstGeom>
          <a:solidFill>
            <a:srgbClr val="3276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12CC34B-E42A-44B0-A9C2-36CEFB28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3" y="7060"/>
            <a:ext cx="477715" cy="58579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9D013F3-D57B-4FFB-AFAB-1B13D3FB4D46}"/>
              </a:ext>
            </a:extLst>
          </p:cNvPr>
          <p:cNvSpPr txBox="1"/>
          <p:nvPr/>
        </p:nvSpPr>
        <p:spPr>
          <a:xfrm>
            <a:off x="725295" y="38625"/>
            <a:ext cx="247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 Narrow" panose="020B0606020202030204" pitchFamily="34" charset="0"/>
              </a:rPr>
              <a:t>POLICIA NACIONAL DEL PERÚ</a:t>
            </a:r>
          </a:p>
          <a:p>
            <a:pPr algn="ctr"/>
            <a:r>
              <a:rPr lang="es-MX" sz="13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III MACREPOL LA LIBERTAD</a:t>
            </a:r>
            <a:endParaRPr lang="es-PE" sz="1300" dirty="0">
              <a:solidFill>
                <a:schemeClr val="bg1"/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1F40D80-9081-485B-A83E-A8160010F550}"/>
              </a:ext>
            </a:extLst>
          </p:cNvPr>
          <p:cNvGrpSpPr/>
          <p:nvPr/>
        </p:nvGrpSpPr>
        <p:grpSpPr>
          <a:xfrm>
            <a:off x="-2626" y="996443"/>
            <a:ext cx="3701140" cy="571779"/>
            <a:chOff x="-1" y="985289"/>
            <a:chExt cx="4743260" cy="571779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A8957AAE-D3FE-4816-84BA-323598C83383}"/>
                </a:ext>
              </a:extLst>
            </p:cNvPr>
            <p:cNvSpPr/>
            <p:nvPr/>
          </p:nvSpPr>
          <p:spPr>
            <a:xfrm>
              <a:off x="4092630" y="991358"/>
              <a:ext cx="650629" cy="549416"/>
            </a:xfrm>
            <a:prstGeom prst="rect">
              <a:avLst/>
            </a:prstGeom>
            <a:solidFill>
              <a:srgbClr val="195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EDA56702-5ACB-459E-9F02-73A3B46FC69A}"/>
                </a:ext>
              </a:extLst>
            </p:cNvPr>
            <p:cNvGrpSpPr/>
            <p:nvPr/>
          </p:nvGrpSpPr>
          <p:grpSpPr>
            <a:xfrm>
              <a:off x="-1" y="985289"/>
              <a:ext cx="4519749" cy="571779"/>
              <a:chOff x="0" y="1107215"/>
              <a:chExt cx="3352800" cy="571779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82CC632C-6434-44EC-BB03-F9CC7A11FF89}"/>
                  </a:ext>
                </a:extLst>
              </p:cNvPr>
              <p:cNvSpPr/>
              <p:nvPr/>
            </p:nvSpPr>
            <p:spPr>
              <a:xfrm>
                <a:off x="0" y="1114275"/>
                <a:ext cx="650628" cy="549416"/>
              </a:xfrm>
              <a:prstGeom prst="rect">
                <a:avLst/>
              </a:prstGeom>
              <a:solidFill>
                <a:srgbClr val="1953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sp>
            <p:nvSpPr>
              <p:cNvPr id="26" name="Paralelogramo 25">
                <a:extLst>
                  <a:ext uri="{FF2B5EF4-FFF2-40B4-BE49-F238E27FC236}">
                    <a16:creationId xmlns:a16="http://schemas.microsoft.com/office/drawing/2014/main" id="{5CC7E3ED-4F2F-47DB-8C15-03D7AD32F90D}"/>
                  </a:ext>
                </a:extLst>
              </p:cNvPr>
              <p:cNvSpPr/>
              <p:nvPr/>
            </p:nvSpPr>
            <p:spPr>
              <a:xfrm flipH="1">
                <a:off x="0" y="1107215"/>
                <a:ext cx="3352800" cy="549416"/>
              </a:xfrm>
              <a:prstGeom prst="parallelogram">
                <a:avLst>
                  <a:gd name="adj" fmla="val 60997"/>
                </a:avLst>
              </a:prstGeom>
              <a:solidFill>
                <a:srgbClr val="32764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4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3180D5B-4B1B-4BFC-B033-EC07112AC18B}"/>
                  </a:ext>
                </a:extLst>
              </p:cNvPr>
              <p:cNvSpPr txBox="1"/>
              <p:nvPr/>
            </p:nvSpPr>
            <p:spPr>
              <a:xfrm>
                <a:off x="302683" y="1155774"/>
                <a:ext cx="25674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Misión</a:t>
                </a:r>
                <a:r>
                  <a:rPr lang="es-MX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p:grp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114D09-7E59-4CA5-8D3C-C69A139BAC79}"/>
              </a:ext>
            </a:extLst>
          </p:cNvPr>
          <p:cNvSpPr txBox="1"/>
          <p:nvPr/>
        </p:nvSpPr>
        <p:spPr>
          <a:xfrm>
            <a:off x="725295" y="2342663"/>
            <a:ext cx="10711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spcAft>
                <a:spcPts val="0"/>
              </a:spcAft>
            </a:pPr>
            <a:r>
              <a:rPr lang="es-ES" sz="2800" dirty="0"/>
              <a:t>Ejecutar Operaciones Policiales preventivas, disuasivas y de inteligencia, que posibiliten elevar los niveles de seguridad ciudadana en la Jurisdicción.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41262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570947-773D-4628-9D84-89D1E51ACE76}"/>
              </a:ext>
            </a:extLst>
          </p:cNvPr>
          <p:cNvSpPr/>
          <p:nvPr/>
        </p:nvSpPr>
        <p:spPr>
          <a:xfrm>
            <a:off x="0" y="0"/>
            <a:ext cx="12192000" cy="585797"/>
          </a:xfrm>
          <a:prstGeom prst="rect">
            <a:avLst/>
          </a:prstGeom>
          <a:solidFill>
            <a:srgbClr val="10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2D705571-69A4-48DF-9AA6-5E7073BD1CAD}"/>
              </a:ext>
            </a:extLst>
          </p:cNvPr>
          <p:cNvSpPr/>
          <p:nvPr/>
        </p:nvSpPr>
        <p:spPr>
          <a:xfrm flipH="1">
            <a:off x="-449387" y="-6090"/>
            <a:ext cx="4274039" cy="605773"/>
          </a:xfrm>
          <a:prstGeom prst="parallelogram">
            <a:avLst>
              <a:gd name="adj" fmla="val 60997"/>
            </a:avLst>
          </a:prstGeom>
          <a:solidFill>
            <a:srgbClr val="3276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12CC34B-E42A-44B0-A9C2-36CEFB28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3" y="7060"/>
            <a:ext cx="477715" cy="58579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9D013F3-D57B-4FFB-AFAB-1B13D3FB4D46}"/>
              </a:ext>
            </a:extLst>
          </p:cNvPr>
          <p:cNvSpPr txBox="1"/>
          <p:nvPr/>
        </p:nvSpPr>
        <p:spPr>
          <a:xfrm>
            <a:off x="725295" y="38625"/>
            <a:ext cx="247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 Narrow" panose="020B0606020202030204" pitchFamily="34" charset="0"/>
              </a:rPr>
              <a:t>POLICIA NACIONAL DEL PERÚ</a:t>
            </a:r>
          </a:p>
          <a:p>
            <a:pPr algn="ctr"/>
            <a:r>
              <a:rPr lang="es-MX" sz="13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III MACREPOL LA LIBERTAD</a:t>
            </a:r>
            <a:endParaRPr lang="es-PE" sz="13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114D09-7E59-4CA5-8D3C-C69A139BAC79}"/>
              </a:ext>
            </a:extLst>
          </p:cNvPr>
          <p:cNvSpPr txBox="1"/>
          <p:nvPr/>
        </p:nvSpPr>
        <p:spPr>
          <a:xfrm>
            <a:off x="3491485" y="3044279"/>
            <a:ext cx="520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spcAft>
                <a:spcPts val="0"/>
              </a:spcAft>
            </a:pPr>
            <a:r>
              <a:rPr lang="es-ES" sz="4400" b="1" dirty="0"/>
              <a:t>EJES ESTRATÉGICOS </a:t>
            </a:r>
            <a:endParaRPr lang="es-PE" sz="4400" b="1" dirty="0"/>
          </a:p>
        </p:txBody>
      </p:sp>
    </p:spTree>
    <p:extLst>
      <p:ext uri="{BB962C8B-B14F-4D97-AF65-F5344CB8AC3E}">
        <p14:creationId xmlns:p14="http://schemas.microsoft.com/office/powerpoint/2010/main" val="330315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570947-773D-4628-9D84-89D1E51ACE76}"/>
              </a:ext>
            </a:extLst>
          </p:cNvPr>
          <p:cNvSpPr/>
          <p:nvPr/>
        </p:nvSpPr>
        <p:spPr>
          <a:xfrm>
            <a:off x="0" y="0"/>
            <a:ext cx="12192000" cy="585797"/>
          </a:xfrm>
          <a:prstGeom prst="rect">
            <a:avLst/>
          </a:prstGeom>
          <a:solidFill>
            <a:srgbClr val="10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2D705571-69A4-48DF-9AA6-5E7073BD1CAD}"/>
              </a:ext>
            </a:extLst>
          </p:cNvPr>
          <p:cNvSpPr/>
          <p:nvPr/>
        </p:nvSpPr>
        <p:spPr>
          <a:xfrm flipH="1">
            <a:off x="-449387" y="-6090"/>
            <a:ext cx="4274039" cy="605773"/>
          </a:xfrm>
          <a:prstGeom prst="parallelogram">
            <a:avLst>
              <a:gd name="adj" fmla="val 60997"/>
            </a:avLst>
          </a:prstGeom>
          <a:solidFill>
            <a:srgbClr val="3276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12CC34B-E42A-44B0-A9C2-36CEFB28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3" y="7060"/>
            <a:ext cx="477715" cy="58579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9D013F3-D57B-4FFB-AFAB-1B13D3FB4D46}"/>
              </a:ext>
            </a:extLst>
          </p:cNvPr>
          <p:cNvSpPr txBox="1"/>
          <p:nvPr/>
        </p:nvSpPr>
        <p:spPr>
          <a:xfrm>
            <a:off x="725295" y="38625"/>
            <a:ext cx="247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 Narrow" panose="020B0606020202030204" pitchFamily="34" charset="0"/>
              </a:rPr>
              <a:t>POLICIA NACIONAL DEL PERÚ</a:t>
            </a:r>
          </a:p>
          <a:p>
            <a:pPr algn="ctr"/>
            <a:r>
              <a:rPr lang="es-MX" sz="13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III MACREPOL LA LIBERTAD</a:t>
            </a:r>
            <a:endParaRPr lang="es-PE" sz="1300" dirty="0">
              <a:solidFill>
                <a:schemeClr val="bg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A8957AAE-D3FE-4816-84BA-323598C83383}"/>
              </a:ext>
            </a:extLst>
          </p:cNvPr>
          <p:cNvSpPr/>
          <p:nvPr/>
        </p:nvSpPr>
        <p:spPr>
          <a:xfrm>
            <a:off x="3190832" y="1002512"/>
            <a:ext cx="507682" cy="549416"/>
          </a:xfrm>
          <a:prstGeom prst="rect">
            <a:avLst/>
          </a:prstGeom>
          <a:solidFill>
            <a:srgbClr val="195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CC632C-6434-44EC-BB03-F9CC7A11FF89}"/>
              </a:ext>
            </a:extLst>
          </p:cNvPr>
          <p:cNvSpPr/>
          <p:nvPr/>
        </p:nvSpPr>
        <p:spPr>
          <a:xfrm>
            <a:off x="-2626" y="1003503"/>
            <a:ext cx="684381" cy="549416"/>
          </a:xfrm>
          <a:prstGeom prst="rect">
            <a:avLst/>
          </a:prstGeom>
          <a:solidFill>
            <a:srgbClr val="195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Paralelogramo 25">
            <a:extLst>
              <a:ext uri="{FF2B5EF4-FFF2-40B4-BE49-F238E27FC236}">
                <a16:creationId xmlns:a16="http://schemas.microsoft.com/office/drawing/2014/main" id="{5CC7E3ED-4F2F-47DB-8C15-03D7AD32F90D}"/>
              </a:ext>
            </a:extLst>
          </p:cNvPr>
          <p:cNvSpPr/>
          <p:nvPr/>
        </p:nvSpPr>
        <p:spPr>
          <a:xfrm flipH="1">
            <a:off x="-2626" y="996443"/>
            <a:ext cx="3526736" cy="549416"/>
          </a:xfrm>
          <a:prstGeom prst="parallelogram">
            <a:avLst>
              <a:gd name="adj" fmla="val 60997"/>
            </a:avLst>
          </a:prstGeom>
          <a:solidFill>
            <a:srgbClr val="3276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180D5B-4B1B-4BFC-B033-EC07112AC18B}"/>
              </a:ext>
            </a:extLst>
          </p:cNvPr>
          <p:cNvSpPr txBox="1"/>
          <p:nvPr/>
        </p:nvSpPr>
        <p:spPr>
          <a:xfrm>
            <a:off x="59806" y="1045002"/>
            <a:ext cx="371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1.Participación ciudadana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BD51CF-56C3-460D-5F85-529DF138B9A1}"/>
              </a:ext>
            </a:extLst>
          </p:cNvPr>
          <p:cNvSpPr txBox="1"/>
          <p:nvPr/>
        </p:nvSpPr>
        <p:spPr>
          <a:xfrm>
            <a:off x="380993" y="1921554"/>
            <a:ext cx="334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127C26"/>
              </a:buClr>
              <a:buFont typeface="+mj-lt"/>
              <a:buAutoNum type="alphaLcPeriod"/>
            </a:pPr>
            <a:r>
              <a:rPr lang="es-ES" spc="-30" dirty="0">
                <a:solidFill>
                  <a:srgbClr val="1175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Patrullaje integrado por </a:t>
            </a:r>
            <a:r>
              <a:rPr lang="es-ES" spc="-30" dirty="0">
                <a:solidFill>
                  <a:srgbClr val="1175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Comisaría.</a:t>
            </a:r>
            <a:endParaRPr lang="en-US" dirty="0">
              <a:solidFill>
                <a:srgbClr val="11752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B73EA1-0FD0-E135-135B-7B8912CD1E09}"/>
              </a:ext>
            </a:extLst>
          </p:cNvPr>
          <p:cNvSpPr txBox="1"/>
          <p:nvPr/>
        </p:nvSpPr>
        <p:spPr>
          <a:xfrm>
            <a:off x="4638050" y="1861700"/>
            <a:ext cx="289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106E22"/>
              </a:buClr>
              <a:buFont typeface="+mj-lt"/>
              <a:buAutoNum type="alphaLcPeriod" startAt="2"/>
            </a:pPr>
            <a:r>
              <a:rPr lang="es-ES" spc="-30" dirty="0">
                <a:solidFill>
                  <a:srgbClr val="1175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Conformación  y mayor acercamiento con la Juntas Vecinales</a:t>
            </a:r>
            <a:endParaRPr lang="en-US" dirty="0">
              <a:solidFill>
                <a:srgbClr val="117524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797139-4C16-B278-B0AA-F1F450AF8436}"/>
              </a:ext>
            </a:extLst>
          </p:cNvPr>
          <p:cNvSpPr txBox="1"/>
          <p:nvPr/>
        </p:nvSpPr>
        <p:spPr>
          <a:xfrm>
            <a:off x="8586930" y="1825604"/>
            <a:ext cx="334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es-ES" spc="-30" dirty="0">
                <a:solidFill>
                  <a:srgbClr val="1175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Convenio de voluntariado con Universidades o Institutos Superiores </a:t>
            </a:r>
            <a:r>
              <a:rPr lang="es-ES" spc="-3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B9166E-77F7-44D0-A621-AC675D37D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81" y="2985639"/>
            <a:ext cx="3759389" cy="211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pic>
        <p:nvPicPr>
          <p:cNvPr id="1026" name="Picture 2" descr="Defensoria del Pueblo Peru">
            <a:extLst>
              <a:ext uri="{FF2B5EF4-FFF2-40B4-BE49-F238E27FC236}">
                <a16:creationId xmlns:a16="http://schemas.microsoft.com/office/drawing/2014/main" id="{4A1800AA-0946-404B-B98C-A0645156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76" y="2939374"/>
            <a:ext cx="3341630" cy="2162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1F9FB7-7957-4BD2-8E1D-271914FDB6F2}"/>
              </a:ext>
            </a:extLst>
          </p:cNvPr>
          <p:cNvSpPr txBox="1"/>
          <p:nvPr/>
        </p:nvSpPr>
        <p:spPr>
          <a:xfrm>
            <a:off x="1344128" y="5117637"/>
            <a:ext cx="114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Serenazgo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584D0C4-CBF7-48CB-A7A6-F921784EB558}"/>
              </a:ext>
            </a:extLst>
          </p:cNvPr>
          <p:cNvSpPr txBox="1"/>
          <p:nvPr/>
        </p:nvSpPr>
        <p:spPr>
          <a:xfrm>
            <a:off x="5475515" y="5144591"/>
            <a:ext cx="16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Juntas vecinales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C0992FE-80F3-4E5D-987A-08AC5CC41932}"/>
              </a:ext>
            </a:extLst>
          </p:cNvPr>
          <p:cNvSpPr txBox="1"/>
          <p:nvPr/>
        </p:nvSpPr>
        <p:spPr>
          <a:xfrm>
            <a:off x="8818044" y="5148802"/>
            <a:ext cx="321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Estudiantes derecho / psicología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18B4712-529C-42FB-BBB2-06F311672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050" y="2968157"/>
            <a:ext cx="3550742" cy="210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561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570947-773D-4628-9D84-89D1E51ACE76}"/>
              </a:ext>
            </a:extLst>
          </p:cNvPr>
          <p:cNvSpPr/>
          <p:nvPr/>
        </p:nvSpPr>
        <p:spPr>
          <a:xfrm>
            <a:off x="0" y="0"/>
            <a:ext cx="12192000" cy="585797"/>
          </a:xfrm>
          <a:prstGeom prst="rect">
            <a:avLst/>
          </a:prstGeom>
          <a:solidFill>
            <a:srgbClr val="10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2D705571-69A4-48DF-9AA6-5E7073BD1CAD}"/>
              </a:ext>
            </a:extLst>
          </p:cNvPr>
          <p:cNvSpPr/>
          <p:nvPr/>
        </p:nvSpPr>
        <p:spPr>
          <a:xfrm flipH="1">
            <a:off x="-449387" y="-6090"/>
            <a:ext cx="4274039" cy="605773"/>
          </a:xfrm>
          <a:prstGeom prst="parallelogram">
            <a:avLst>
              <a:gd name="adj" fmla="val 60997"/>
            </a:avLst>
          </a:prstGeom>
          <a:solidFill>
            <a:srgbClr val="3276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12CC34B-E42A-44B0-A9C2-36CEFB28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3" y="7060"/>
            <a:ext cx="477715" cy="58579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9D013F3-D57B-4FFB-AFAB-1B13D3FB4D46}"/>
              </a:ext>
            </a:extLst>
          </p:cNvPr>
          <p:cNvSpPr txBox="1"/>
          <p:nvPr/>
        </p:nvSpPr>
        <p:spPr>
          <a:xfrm>
            <a:off x="725295" y="38625"/>
            <a:ext cx="247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 Narrow" panose="020B0606020202030204" pitchFamily="34" charset="0"/>
              </a:rPr>
              <a:t>POLICIA NACIONAL DEL PERÚ</a:t>
            </a:r>
          </a:p>
          <a:p>
            <a:pPr algn="ctr"/>
            <a:r>
              <a:rPr lang="es-MX" sz="13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III MACREPOL LA LIBERTAD</a:t>
            </a:r>
            <a:endParaRPr lang="es-PE" sz="1300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CC632C-6434-44EC-BB03-F9CC7A11FF89}"/>
              </a:ext>
            </a:extLst>
          </p:cNvPr>
          <p:cNvSpPr/>
          <p:nvPr/>
        </p:nvSpPr>
        <p:spPr>
          <a:xfrm>
            <a:off x="-2626" y="1003503"/>
            <a:ext cx="684381" cy="549416"/>
          </a:xfrm>
          <a:prstGeom prst="rect">
            <a:avLst/>
          </a:prstGeom>
          <a:solidFill>
            <a:srgbClr val="195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180D5B-4B1B-4BFC-B033-EC07112AC18B}"/>
              </a:ext>
            </a:extLst>
          </p:cNvPr>
          <p:cNvSpPr txBox="1"/>
          <p:nvPr/>
        </p:nvSpPr>
        <p:spPr>
          <a:xfrm>
            <a:off x="681755" y="879820"/>
            <a:ext cx="110746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necesarias para garantizar cumplimiento de metas del Plan de Trabajo 									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455E7A0-8C49-43DB-8E0B-AF2E1B34D474}"/>
              </a:ext>
            </a:extLst>
          </p:cNvPr>
          <p:cNvSpPr/>
          <p:nvPr/>
        </p:nvSpPr>
        <p:spPr>
          <a:xfrm>
            <a:off x="411770" y="1911126"/>
            <a:ext cx="11074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 indent="-352425" algn="just">
              <a:buFont typeface="+mj-lt"/>
              <a:buAutoNum type="arabicPeriod"/>
            </a:pPr>
            <a:r>
              <a:rPr lang="es-PE" sz="2100" dirty="0">
                <a:latin typeface="Arial" panose="020B0604020202020204" pitchFamily="34" charset="0"/>
                <a:cs typeface="Arial" panose="020B0604020202020204" pitchFamily="34" charset="0"/>
              </a:rPr>
              <a:t>Impulsar las acciones de inteligencia.</a:t>
            </a:r>
          </a:p>
          <a:p>
            <a:pPr marL="801688" indent="-352425" algn="just">
              <a:buFont typeface="+mj-lt"/>
              <a:buAutoNum type="arabicPeriod"/>
            </a:pPr>
            <a:endParaRPr lang="es-P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algn="just"/>
            <a:r>
              <a:rPr lang="es-PE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1688" indent="-352425" algn="just">
              <a:buFont typeface="+mj-lt"/>
              <a:buAutoNum type="arabicPeriod"/>
            </a:pPr>
            <a:endParaRPr lang="es-PE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A570947-773D-4628-9D84-89D1E51ACE76}"/>
              </a:ext>
            </a:extLst>
          </p:cNvPr>
          <p:cNvSpPr/>
          <p:nvPr/>
        </p:nvSpPr>
        <p:spPr>
          <a:xfrm>
            <a:off x="0" y="0"/>
            <a:ext cx="12192000" cy="585797"/>
          </a:xfrm>
          <a:prstGeom prst="rect">
            <a:avLst/>
          </a:prstGeom>
          <a:solidFill>
            <a:srgbClr val="10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2D705571-69A4-48DF-9AA6-5E7073BD1CAD}"/>
              </a:ext>
            </a:extLst>
          </p:cNvPr>
          <p:cNvSpPr/>
          <p:nvPr/>
        </p:nvSpPr>
        <p:spPr>
          <a:xfrm flipH="1">
            <a:off x="-449387" y="-6090"/>
            <a:ext cx="4274039" cy="605773"/>
          </a:xfrm>
          <a:prstGeom prst="parallelogram">
            <a:avLst>
              <a:gd name="adj" fmla="val 60997"/>
            </a:avLst>
          </a:prstGeom>
          <a:solidFill>
            <a:srgbClr val="32764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12CC34B-E42A-44B0-A9C2-36CEFB28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3" y="7060"/>
            <a:ext cx="477715" cy="58579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9D013F3-D57B-4FFB-AFAB-1B13D3FB4D46}"/>
              </a:ext>
            </a:extLst>
          </p:cNvPr>
          <p:cNvSpPr txBox="1"/>
          <p:nvPr/>
        </p:nvSpPr>
        <p:spPr>
          <a:xfrm>
            <a:off x="725295" y="38625"/>
            <a:ext cx="247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dirty="0">
                <a:solidFill>
                  <a:schemeClr val="bg1"/>
                </a:solidFill>
                <a:latin typeface="Arial Narrow" panose="020B0606020202030204" pitchFamily="34" charset="0"/>
              </a:rPr>
              <a:t>POLICIA NACIONAL DEL PERÚ</a:t>
            </a:r>
          </a:p>
          <a:p>
            <a:pPr algn="ctr"/>
            <a:r>
              <a:rPr lang="es-MX" sz="13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III MACREPOL LA LIBERTAD</a:t>
            </a:r>
            <a:endParaRPr lang="es-PE" sz="1300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E518D69-C024-4321-A653-0315A7D2F936}"/>
              </a:ext>
            </a:extLst>
          </p:cNvPr>
          <p:cNvSpPr/>
          <p:nvPr/>
        </p:nvSpPr>
        <p:spPr>
          <a:xfrm>
            <a:off x="959017" y="2147552"/>
            <a:ext cx="1027396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“N</a:t>
            </a:r>
            <a:r>
              <a:rPr lang="es-E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INGUNO DE NOSOTROS </a:t>
            </a:r>
          </a:p>
          <a:p>
            <a:pPr algn="ctr"/>
            <a:r>
              <a:rPr lang="es-E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 TAN BUENO</a:t>
            </a:r>
            <a:r>
              <a:rPr lang="es-E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COMO TODOS</a:t>
            </a:r>
          </a:p>
          <a:p>
            <a:pPr algn="ctr"/>
            <a:r>
              <a:rPr lang="es-E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NOSOTROS </a:t>
            </a:r>
            <a:r>
              <a:rPr lang="es-E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JUNTOS”</a:t>
            </a:r>
          </a:p>
          <a:p>
            <a:pPr algn="ctr"/>
            <a:endParaRPr lang="es-ES" sz="5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r"/>
            <a:r>
              <a:rPr lang="es-ES" sz="5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12571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151</Words>
  <Application>Microsoft Office PowerPoint</Application>
  <PresentationFormat>Panorámica</PresentationFormat>
  <Paragraphs>32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Root</dc:creator>
  <cp:lastModifiedBy>Eduardo</cp:lastModifiedBy>
  <cp:revision>108</cp:revision>
  <dcterms:created xsi:type="dcterms:W3CDTF">2022-05-12T17:18:15Z</dcterms:created>
  <dcterms:modified xsi:type="dcterms:W3CDTF">2023-12-02T23:27:25Z</dcterms:modified>
</cp:coreProperties>
</file>